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Saira ExtraCondensed Bold" charset="1" panose="00000808000000000000"/>
      <p:regular r:id="rId15"/>
    </p:embeddedFont>
    <p:embeddedFont>
      <p:font typeface="Saira ExtraCondensed" charset="1" panose="00000508000000000000"/>
      <p:regular r:id="rId16"/>
    </p:embeddedFont>
    <p:embeddedFont>
      <p:font typeface="Asap" charset="1" panose="020F0504030202060203"/>
      <p:regular r:id="rId17"/>
    </p:embeddedFont>
    <p:embeddedFont>
      <p:font typeface="Saira ExtraCondensed Medium" charset="1" panose="00000608000000000000"/>
      <p:regular r:id="rId18"/>
    </p:embeddedFont>
    <p:embeddedFont>
      <p:font typeface="Cabin Bold" charset="1" panose="00000800000000000000"/>
      <p:regular r:id="rId19"/>
    </p:embeddedFont>
    <p:embeddedFont>
      <p:font typeface="Cabin Medium" charset="1" panose="00000600000000000000"/>
      <p:regular r:id="rId20"/>
    </p:embeddedFont>
    <p:embeddedFont>
      <p:font typeface="Cabin" charset="1" panose="00000500000000000000"/>
      <p:regular r:id="rId21"/>
    </p:embeddedFont>
    <p:embeddedFont>
      <p:font typeface="Public Sans" charset="1" panose="00000000000000000000"/>
      <p:regular r:id="rId22"/>
    </p:embeddedFont>
    <p:embeddedFont>
      <p:font typeface="DejaVu Serif Bold" charset="1" panose="02060803050605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8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8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8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8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54607" y="319267"/>
            <a:ext cx="3946008" cy="37881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144345" y="4295775"/>
            <a:ext cx="14516678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00"/>
              </a:lnSpc>
            </a:pPr>
            <a:r>
              <a:rPr lang="en-US" sz="11000" b="true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XÂY DỰNG ỨNG DỤNG NÓI CHUYỆN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68171" y="7060914"/>
            <a:ext cx="5269026" cy="59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4199">
                <a:solidFill>
                  <a:srgbClr val="FFFFFF"/>
                </a:solidFill>
                <a:latin typeface="Saira ExtraCondensed"/>
                <a:ea typeface="Saira ExtraCondensed"/>
                <a:cs typeface="Saira ExtraCondensed"/>
                <a:sym typeface="Saira ExtraCondensed"/>
              </a:rPr>
              <a:t>Giảng viên: Nguyễn Hoàng Nam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6419660"/>
          </a:xfrm>
          <a:custGeom>
            <a:avLst/>
            <a:gdLst/>
            <a:ahLst/>
            <a:cxnLst/>
            <a:rect r="r" b="b" t="t" l="l"/>
            <a:pathLst>
              <a:path h="6419660" w="18288000">
                <a:moveTo>
                  <a:pt x="0" y="0"/>
                </a:moveTo>
                <a:lnTo>
                  <a:pt x="18288000" y="0"/>
                </a:lnTo>
                <a:lnTo>
                  <a:pt x="18288000" y="6419660"/>
                </a:lnTo>
                <a:lnTo>
                  <a:pt x="0" y="6419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0047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9625"/>
            <a:ext cx="16270610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b="true" sz="11000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THÀNH VIÊN NHÓM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5631981" y="3626224"/>
            <a:ext cx="2554221" cy="2554221"/>
          </a:xfrm>
          <a:custGeom>
            <a:avLst/>
            <a:gdLst/>
            <a:ahLst/>
            <a:cxnLst/>
            <a:rect r="r" b="b" t="t" l="l"/>
            <a:pathLst>
              <a:path h="2554221" w="2554221">
                <a:moveTo>
                  <a:pt x="2554221" y="0"/>
                </a:moveTo>
                <a:lnTo>
                  <a:pt x="0" y="0"/>
                </a:lnTo>
                <a:lnTo>
                  <a:pt x="0" y="2554221"/>
                </a:lnTo>
                <a:lnTo>
                  <a:pt x="2554221" y="2554221"/>
                </a:lnTo>
                <a:lnTo>
                  <a:pt x="2554221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393912" y="3623964"/>
            <a:ext cx="2554221" cy="2554221"/>
          </a:xfrm>
          <a:custGeom>
            <a:avLst/>
            <a:gdLst/>
            <a:ahLst/>
            <a:cxnLst/>
            <a:rect r="r" b="b" t="t" l="l"/>
            <a:pathLst>
              <a:path h="2554221" w="2554221">
                <a:moveTo>
                  <a:pt x="2554221" y="0"/>
                </a:moveTo>
                <a:lnTo>
                  <a:pt x="0" y="0"/>
                </a:lnTo>
                <a:lnTo>
                  <a:pt x="0" y="2554221"/>
                </a:lnTo>
                <a:lnTo>
                  <a:pt x="2554221" y="2554221"/>
                </a:lnTo>
                <a:lnTo>
                  <a:pt x="2554221" y="0"/>
                </a:lnTo>
                <a:close/>
              </a:path>
            </a:pathLst>
          </a:custGeom>
          <a:blipFill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961093" y="3955340"/>
            <a:ext cx="1895997" cy="1895989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4222" r="0" b="-911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723024" y="3955340"/>
            <a:ext cx="1895997" cy="1895989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-31796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373868" y="6683177"/>
            <a:ext cx="4594310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Saira ExtraCondensed"/>
                <a:ea typeface="Saira ExtraCondensed"/>
                <a:cs typeface="Saira ExtraCondensed"/>
                <a:sym typeface="Saira ExtraCondensed"/>
              </a:rPr>
              <a:t>Nguyễn Nhựt Minh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11177" y="6683177"/>
            <a:ext cx="3595829" cy="590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Saira ExtraCondensed Medium"/>
                <a:ea typeface="Saira ExtraCondensed Medium"/>
                <a:cs typeface="Saira ExtraCondensed Medium"/>
                <a:sym typeface="Saira ExtraCondensed Medium"/>
              </a:rPr>
              <a:t>Võ Quốc Tân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0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4242" y="3924586"/>
            <a:ext cx="16819516" cy="3178528"/>
            <a:chOff x="0" y="0"/>
            <a:chExt cx="22426022" cy="423803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2426022" cy="1464102"/>
              <a:chOff x="0" y="0"/>
              <a:chExt cx="6831825" cy="446022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831825" cy="446022"/>
              </a:xfrm>
              <a:custGeom>
                <a:avLst/>
                <a:gdLst/>
                <a:ahLst/>
                <a:cxnLst/>
                <a:rect r="r" b="b" t="t" l="l"/>
                <a:pathLst>
                  <a:path h="446022" w="6831825">
                    <a:moveTo>
                      <a:pt x="13809" y="0"/>
                    </a:moveTo>
                    <a:lnTo>
                      <a:pt x="6818016" y="0"/>
                    </a:lnTo>
                    <a:cubicBezTo>
                      <a:pt x="6821678" y="0"/>
                      <a:pt x="6825190" y="1455"/>
                      <a:pt x="6827780" y="4045"/>
                    </a:cubicBezTo>
                    <a:cubicBezTo>
                      <a:pt x="6830370" y="6634"/>
                      <a:pt x="6831825" y="10146"/>
                      <a:pt x="6831825" y="13809"/>
                    </a:cubicBezTo>
                    <a:lnTo>
                      <a:pt x="6831825" y="432213"/>
                    </a:lnTo>
                    <a:cubicBezTo>
                      <a:pt x="6831825" y="435875"/>
                      <a:pt x="6830370" y="439388"/>
                      <a:pt x="6827780" y="441977"/>
                    </a:cubicBezTo>
                    <a:cubicBezTo>
                      <a:pt x="6825190" y="444567"/>
                      <a:pt x="6821678" y="446022"/>
                      <a:pt x="6818016" y="446022"/>
                    </a:cubicBezTo>
                    <a:lnTo>
                      <a:pt x="13809" y="446022"/>
                    </a:lnTo>
                    <a:cubicBezTo>
                      <a:pt x="10146" y="446022"/>
                      <a:pt x="6634" y="444567"/>
                      <a:pt x="4045" y="441977"/>
                    </a:cubicBezTo>
                    <a:cubicBezTo>
                      <a:pt x="1455" y="439388"/>
                      <a:pt x="0" y="435875"/>
                      <a:pt x="0" y="432213"/>
                    </a:cubicBezTo>
                    <a:lnTo>
                      <a:pt x="0" y="13809"/>
                    </a:lnTo>
                    <a:cubicBezTo>
                      <a:pt x="0" y="10146"/>
                      <a:pt x="1455" y="6634"/>
                      <a:pt x="4045" y="4045"/>
                    </a:cubicBezTo>
                    <a:cubicBezTo>
                      <a:pt x="6634" y="1455"/>
                      <a:pt x="10146" y="0"/>
                      <a:pt x="13809" y="0"/>
                    </a:cubicBezTo>
                    <a:close/>
                  </a:path>
                </a:pathLst>
              </a:custGeom>
              <a:solidFill>
                <a:srgbClr val="73C7DD">
                  <a:alpha val="14902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6831825" cy="4936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17064003" cy="1464102"/>
              <a:chOff x="0" y="0"/>
              <a:chExt cx="5198348" cy="446022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198349" cy="446022"/>
              </a:xfrm>
              <a:custGeom>
                <a:avLst/>
                <a:gdLst/>
                <a:ahLst/>
                <a:cxnLst/>
                <a:rect r="r" b="b" t="t" l="l"/>
                <a:pathLst>
                  <a:path h="446022" w="5198349">
                    <a:moveTo>
                      <a:pt x="18148" y="0"/>
                    </a:moveTo>
                    <a:lnTo>
                      <a:pt x="5180200" y="0"/>
                    </a:lnTo>
                    <a:cubicBezTo>
                      <a:pt x="5185014" y="0"/>
                      <a:pt x="5189630" y="1912"/>
                      <a:pt x="5193033" y="5315"/>
                    </a:cubicBezTo>
                    <a:cubicBezTo>
                      <a:pt x="5196437" y="8719"/>
                      <a:pt x="5198349" y="13335"/>
                      <a:pt x="5198349" y="18148"/>
                    </a:cubicBezTo>
                    <a:lnTo>
                      <a:pt x="5198349" y="427874"/>
                    </a:lnTo>
                    <a:cubicBezTo>
                      <a:pt x="5198349" y="432687"/>
                      <a:pt x="5196437" y="437303"/>
                      <a:pt x="5193033" y="440706"/>
                    </a:cubicBezTo>
                    <a:cubicBezTo>
                      <a:pt x="5189630" y="444110"/>
                      <a:pt x="5185014" y="446022"/>
                      <a:pt x="5180200" y="446022"/>
                    </a:cubicBezTo>
                    <a:lnTo>
                      <a:pt x="18148" y="446022"/>
                    </a:lnTo>
                    <a:cubicBezTo>
                      <a:pt x="8125" y="446022"/>
                      <a:pt x="0" y="437897"/>
                      <a:pt x="0" y="427874"/>
                    </a:cubicBezTo>
                    <a:lnTo>
                      <a:pt x="0" y="18148"/>
                    </a:lnTo>
                    <a:cubicBezTo>
                      <a:pt x="0" y="13335"/>
                      <a:pt x="1912" y="8719"/>
                      <a:pt x="5315" y="5315"/>
                    </a:cubicBezTo>
                    <a:cubicBezTo>
                      <a:pt x="8719" y="1912"/>
                      <a:pt x="13335" y="0"/>
                      <a:pt x="18148" y="0"/>
                    </a:cubicBezTo>
                    <a:close/>
                  </a:path>
                </a:pathLst>
              </a:custGeom>
              <a:solidFill>
                <a:srgbClr val="73C7DD">
                  <a:alpha val="14902"/>
                </a:srgbClr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198348" cy="4936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1519794"/>
              <a:ext cx="22426022" cy="2718243"/>
              <a:chOff x="0" y="0"/>
              <a:chExt cx="6831825" cy="828081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831825" cy="828081"/>
              </a:xfrm>
              <a:custGeom>
                <a:avLst/>
                <a:gdLst/>
                <a:ahLst/>
                <a:cxnLst/>
                <a:rect r="r" b="b" t="t" l="l"/>
                <a:pathLst>
                  <a:path h="828081" w="6831825">
                    <a:moveTo>
                      <a:pt x="7825" y="0"/>
                    </a:moveTo>
                    <a:lnTo>
                      <a:pt x="6824000" y="0"/>
                    </a:lnTo>
                    <a:cubicBezTo>
                      <a:pt x="6828321" y="0"/>
                      <a:pt x="6831825" y="3503"/>
                      <a:pt x="6831825" y="7825"/>
                    </a:cubicBezTo>
                    <a:lnTo>
                      <a:pt x="6831825" y="820256"/>
                    </a:lnTo>
                    <a:cubicBezTo>
                      <a:pt x="6831825" y="822331"/>
                      <a:pt x="6831000" y="824322"/>
                      <a:pt x="6829533" y="825789"/>
                    </a:cubicBezTo>
                    <a:cubicBezTo>
                      <a:pt x="6828065" y="827257"/>
                      <a:pt x="6826075" y="828081"/>
                      <a:pt x="6824000" y="828081"/>
                    </a:cubicBezTo>
                    <a:lnTo>
                      <a:pt x="7825" y="828081"/>
                    </a:lnTo>
                    <a:cubicBezTo>
                      <a:pt x="5750" y="828081"/>
                      <a:pt x="3759" y="827257"/>
                      <a:pt x="2292" y="825789"/>
                    </a:cubicBezTo>
                    <a:cubicBezTo>
                      <a:pt x="824" y="824322"/>
                      <a:pt x="0" y="822331"/>
                      <a:pt x="0" y="820256"/>
                    </a:cubicBezTo>
                    <a:lnTo>
                      <a:pt x="0" y="7825"/>
                    </a:lnTo>
                    <a:cubicBezTo>
                      <a:pt x="0" y="5750"/>
                      <a:pt x="824" y="3759"/>
                      <a:pt x="2292" y="2292"/>
                    </a:cubicBezTo>
                    <a:cubicBezTo>
                      <a:pt x="3759" y="824"/>
                      <a:pt x="5750" y="0"/>
                      <a:pt x="7825" y="0"/>
                    </a:cubicBezTo>
                    <a:close/>
                  </a:path>
                </a:pathLst>
              </a:custGeom>
              <a:solidFill>
                <a:srgbClr val="73C7DD">
                  <a:alpha val="24706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6831825" cy="8757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70339" y="2458757"/>
              <a:ext cx="541823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Giới thiệu đề tài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508484" y="2447750"/>
              <a:ext cx="5519449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Giao thức sử dụng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899988" y="2386790"/>
              <a:ext cx="4149075" cy="16465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Các chức năng ứng dụng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7698287" y="2515907"/>
              <a:ext cx="43884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b="true" sz="3600">
                  <a:solidFill>
                    <a:srgbClr val="FFFFFF"/>
                  </a:solidFill>
                  <a:latin typeface="Cabin Bold"/>
                  <a:ea typeface="Cabin Bold"/>
                  <a:cs typeface="Cabin Bold"/>
                  <a:sym typeface="Cabin Bold"/>
                </a:rPr>
                <a:t>DEMO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55691"/>
              <a:ext cx="11016968" cy="1464102"/>
              <a:chOff x="0" y="0"/>
              <a:chExt cx="3356190" cy="446022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3356190" cy="446022"/>
              </a:xfrm>
              <a:custGeom>
                <a:avLst/>
                <a:gdLst/>
                <a:ahLst/>
                <a:cxnLst/>
                <a:rect r="r" b="b" t="t" l="l"/>
                <a:pathLst>
                  <a:path h="446022" w="3356190">
                    <a:moveTo>
                      <a:pt x="28109" y="0"/>
                    </a:moveTo>
                    <a:lnTo>
                      <a:pt x="3328081" y="0"/>
                    </a:lnTo>
                    <a:cubicBezTo>
                      <a:pt x="3335536" y="0"/>
                      <a:pt x="3342686" y="2961"/>
                      <a:pt x="3347957" y="8233"/>
                    </a:cubicBezTo>
                    <a:cubicBezTo>
                      <a:pt x="3353229" y="13504"/>
                      <a:pt x="3356190" y="20654"/>
                      <a:pt x="3356190" y="28109"/>
                    </a:cubicBezTo>
                    <a:lnTo>
                      <a:pt x="3356190" y="417913"/>
                    </a:lnTo>
                    <a:cubicBezTo>
                      <a:pt x="3356190" y="425368"/>
                      <a:pt x="3353229" y="432517"/>
                      <a:pt x="3347957" y="437789"/>
                    </a:cubicBezTo>
                    <a:cubicBezTo>
                      <a:pt x="3342686" y="443060"/>
                      <a:pt x="3335536" y="446022"/>
                      <a:pt x="3328081" y="446022"/>
                    </a:cubicBezTo>
                    <a:lnTo>
                      <a:pt x="28109" y="446022"/>
                    </a:lnTo>
                    <a:cubicBezTo>
                      <a:pt x="20654" y="446022"/>
                      <a:pt x="13504" y="443060"/>
                      <a:pt x="8233" y="437789"/>
                    </a:cubicBezTo>
                    <a:cubicBezTo>
                      <a:pt x="2961" y="432517"/>
                      <a:pt x="0" y="425368"/>
                      <a:pt x="0" y="417913"/>
                    </a:cubicBezTo>
                    <a:lnTo>
                      <a:pt x="0" y="28109"/>
                    </a:lnTo>
                    <a:cubicBezTo>
                      <a:pt x="0" y="20654"/>
                      <a:pt x="2961" y="13504"/>
                      <a:pt x="8233" y="8233"/>
                    </a:cubicBezTo>
                    <a:cubicBezTo>
                      <a:pt x="13504" y="2961"/>
                      <a:pt x="20654" y="0"/>
                      <a:pt x="28109" y="0"/>
                    </a:cubicBezTo>
                    <a:close/>
                  </a:path>
                </a:pathLst>
              </a:custGeom>
              <a:solidFill>
                <a:srgbClr val="73C7DD">
                  <a:alpha val="14902"/>
                </a:srgbClr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47625"/>
                <a:ext cx="3356190" cy="4936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0" y="0"/>
              <a:ext cx="5558908" cy="1464102"/>
              <a:chOff x="0" y="0"/>
              <a:chExt cx="1693456" cy="446022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693456" cy="446022"/>
              </a:xfrm>
              <a:custGeom>
                <a:avLst/>
                <a:gdLst/>
                <a:ahLst/>
                <a:cxnLst/>
                <a:rect r="r" b="b" t="t" l="l"/>
                <a:pathLst>
                  <a:path h="446022" w="1693456">
                    <a:moveTo>
                      <a:pt x="55708" y="0"/>
                    </a:moveTo>
                    <a:lnTo>
                      <a:pt x="1637748" y="0"/>
                    </a:lnTo>
                    <a:cubicBezTo>
                      <a:pt x="1652523" y="0"/>
                      <a:pt x="1666692" y="5869"/>
                      <a:pt x="1677139" y="16317"/>
                    </a:cubicBezTo>
                    <a:cubicBezTo>
                      <a:pt x="1687587" y="26764"/>
                      <a:pt x="1693456" y="40933"/>
                      <a:pt x="1693456" y="55708"/>
                    </a:cubicBezTo>
                    <a:lnTo>
                      <a:pt x="1693456" y="390313"/>
                    </a:lnTo>
                    <a:cubicBezTo>
                      <a:pt x="1693456" y="405088"/>
                      <a:pt x="1687587" y="419258"/>
                      <a:pt x="1677139" y="429705"/>
                    </a:cubicBezTo>
                    <a:cubicBezTo>
                      <a:pt x="1666692" y="440152"/>
                      <a:pt x="1652523" y="446022"/>
                      <a:pt x="1637748" y="446022"/>
                    </a:cubicBezTo>
                    <a:lnTo>
                      <a:pt x="55708" y="446022"/>
                    </a:lnTo>
                    <a:cubicBezTo>
                      <a:pt x="40933" y="446022"/>
                      <a:pt x="26764" y="440152"/>
                      <a:pt x="16317" y="429705"/>
                    </a:cubicBezTo>
                    <a:cubicBezTo>
                      <a:pt x="5869" y="419258"/>
                      <a:pt x="0" y="405088"/>
                      <a:pt x="0" y="390313"/>
                    </a:cubicBezTo>
                    <a:lnTo>
                      <a:pt x="0" y="55708"/>
                    </a:lnTo>
                    <a:cubicBezTo>
                      <a:pt x="0" y="40933"/>
                      <a:pt x="5869" y="26764"/>
                      <a:pt x="16317" y="16317"/>
                    </a:cubicBezTo>
                    <a:cubicBezTo>
                      <a:pt x="26764" y="5869"/>
                      <a:pt x="40933" y="0"/>
                      <a:pt x="55708" y="0"/>
                    </a:cubicBezTo>
                    <a:close/>
                  </a:path>
                </a:pathLst>
              </a:custGeom>
              <a:solidFill>
                <a:srgbClr val="73C7DD">
                  <a:alpha val="24706"/>
                </a:srgbClr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693456" cy="49364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635901" y="136050"/>
              <a:ext cx="287106" cy="10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0"/>
                </a:lnSpc>
                <a:spcBef>
                  <a:spcPct val="0"/>
                </a:spcBef>
              </a:pPr>
              <a:r>
                <a:rPr lang="en-US" b="true" sz="4928">
                  <a:solidFill>
                    <a:srgbClr val="FFFFFF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041555" y="136050"/>
              <a:ext cx="439027" cy="10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0"/>
                </a:lnSpc>
                <a:spcBef>
                  <a:spcPct val="0"/>
                </a:spcBef>
              </a:pPr>
              <a:r>
                <a:rPr lang="en-US" b="true" sz="4928">
                  <a:solidFill>
                    <a:srgbClr val="FFFFFF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2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3523763" y="136050"/>
              <a:ext cx="450763" cy="10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0"/>
                </a:lnSpc>
                <a:spcBef>
                  <a:spcPct val="0"/>
                </a:spcBef>
              </a:pPr>
              <a:r>
                <a:rPr lang="en-US" b="true" sz="4928">
                  <a:solidFill>
                    <a:srgbClr val="FFFFFF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3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9498229" y="136050"/>
              <a:ext cx="497491" cy="1096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0"/>
                </a:lnSpc>
                <a:spcBef>
                  <a:spcPct val="0"/>
                </a:spcBef>
              </a:pPr>
              <a:r>
                <a:rPr lang="en-US" b="true" sz="4928">
                  <a:solidFill>
                    <a:srgbClr val="FFFFFF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4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flipV="true">
              <a:off x="5508484" y="1519794"/>
              <a:ext cx="0" cy="2718243"/>
            </a:xfrm>
            <a:prstGeom prst="line">
              <a:avLst/>
            </a:prstGeom>
            <a:ln cap="flat" w="50800">
              <a:solidFill>
                <a:srgbClr val="7EB1D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17038603" y="1519794"/>
              <a:ext cx="0" cy="2718243"/>
            </a:xfrm>
            <a:prstGeom prst="line">
              <a:avLst/>
            </a:prstGeom>
            <a:ln cap="flat" w="50800">
              <a:solidFill>
                <a:srgbClr val="7EB1DB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 flipH="true" flipV="true">
              <a:off x="10976003" y="1519794"/>
              <a:ext cx="0" cy="2718243"/>
            </a:xfrm>
            <a:prstGeom prst="line">
              <a:avLst/>
            </a:prstGeom>
            <a:ln cap="flat" w="50800">
              <a:solidFill>
                <a:srgbClr val="7EB1DB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1541647" cy="1951452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065089" y="1104900"/>
            <a:ext cx="6337595" cy="113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b="true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Tổng quan về đề tài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3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5439882" y="-559369"/>
            <a:ext cx="5696237" cy="6814975"/>
          </a:xfrm>
          <a:custGeom>
            <a:avLst/>
            <a:gdLst/>
            <a:ahLst/>
            <a:cxnLst/>
            <a:rect r="r" b="b" t="t" l="l"/>
            <a:pathLst>
              <a:path h="6814975" w="5696237">
                <a:moveTo>
                  <a:pt x="0" y="0"/>
                </a:moveTo>
                <a:lnTo>
                  <a:pt x="5696236" y="0"/>
                </a:lnTo>
                <a:lnTo>
                  <a:pt x="5696236" y="6814975"/>
                </a:lnTo>
                <a:lnTo>
                  <a:pt x="0" y="681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90576" r="-1029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73885"/>
            <a:ext cx="1609175" cy="1284415"/>
          </a:xfrm>
          <a:custGeom>
            <a:avLst/>
            <a:gdLst/>
            <a:ahLst/>
            <a:cxnLst/>
            <a:rect r="r" b="b" t="t" l="l"/>
            <a:pathLst>
              <a:path h="1284415" w="1609175">
                <a:moveTo>
                  <a:pt x="0" y="0"/>
                </a:moveTo>
                <a:lnTo>
                  <a:pt x="1609175" y="0"/>
                </a:lnTo>
                <a:lnTo>
                  <a:pt x="1609175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76300"/>
            <a:ext cx="1120688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1. Giới thiệu đề tài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51039" y="5010150"/>
            <a:ext cx="8580006" cy="259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749" indent="-345375" lvl="1">
              <a:lnSpc>
                <a:spcPts val="5183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</a:t>
            </a:r>
            <a:r>
              <a:rPr lang="en-US" sz="3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ột hệ thống phần mềm cho phép người dùng giao tiếp bằng giọng nói. </a:t>
            </a:r>
          </a:p>
          <a:p>
            <a:pPr algn="l" marL="690749" indent="-345375" lvl="1">
              <a:lnSpc>
                <a:spcPts val="5183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Ứng dụng thời gian thực dựa trên kiến trúc Client - Server.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968" y="3563187"/>
            <a:ext cx="807184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Ứng dụng nói chuyện bằng giọng nói: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280673"/>
            <a:ext cx="18537168" cy="7748158"/>
          </a:xfrm>
          <a:custGeom>
            <a:avLst/>
            <a:gdLst/>
            <a:ahLst/>
            <a:cxnLst/>
            <a:rect r="r" b="b" t="t" l="l"/>
            <a:pathLst>
              <a:path h="7748158" w="18537168">
                <a:moveTo>
                  <a:pt x="0" y="0"/>
                </a:moveTo>
                <a:lnTo>
                  <a:pt x="18537168" y="0"/>
                </a:lnTo>
                <a:lnTo>
                  <a:pt x="18537168" y="7748158"/>
                </a:lnTo>
                <a:lnTo>
                  <a:pt x="0" y="77481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33991" y="-752749"/>
            <a:ext cx="6249899" cy="5079463"/>
          </a:xfrm>
          <a:custGeom>
            <a:avLst/>
            <a:gdLst/>
            <a:ahLst/>
            <a:cxnLst/>
            <a:rect r="r" b="b" t="t" l="l"/>
            <a:pathLst>
              <a:path h="5079463" w="6249899">
                <a:moveTo>
                  <a:pt x="0" y="0"/>
                </a:moveTo>
                <a:lnTo>
                  <a:pt x="6249899" y="0"/>
                </a:lnTo>
                <a:lnTo>
                  <a:pt x="6249899" y="5079463"/>
                </a:lnTo>
                <a:lnTo>
                  <a:pt x="0" y="50794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53974" y="3165158"/>
            <a:ext cx="13084602" cy="405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759"/>
              </a:lnSpc>
            </a:pPr>
            <a:r>
              <a:rPr lang="en-US" sz="3999" b="true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Giao thức TCP/UDP: </a:t>
            </a:r>
          </a:p>
          <a:p>
            <a:pPr algn="just" marL="1381758" indent="-460586" lvl="2">
              <a:lnSpc>
                <a:spcPts val="6207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TCP: là một giao thức truyền thông hướng kết nối, đảm bảo việc truyền dữ liệu một cách chính xác và đáng tin cậy.</a:t>
            </a:r>
          </a:p>
          <a:p>
            <a:pPr algn="just" marL="1381758" indent="-460586" lvl="2">
              <a:lnSpc>
                <a:spcPts val="6207"/>
              </a:lnSpc>
              <a:buFont typeface="Arial"/>
              <a:buChar char="⚬"/>
            </a:pPr>
            <a:r>
              <a:rPr lang="en-US" sz="31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UDP:  một giao thức không kết nối, tập trung vào việc truyền dữ liệu nhanh chóng mà không quan tâm đến độ tin cậy.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7299318"/>
            <a:ext cx="805678" cy="1284415"/>
          </a:xfrm>
          <a:custGeom>
            <a:avLst/>
            <a:gdLst/>
            <a:ahLst/>
            <a:cxnLst/>
            <a:rect r="r" b="b" t="t" l="l"/>
            <a:pathLst>
              <a:path h="1284415" w="805678">
                <a:moveTo>
                  <a:pt x="0" y="0"/>
                </a:moveTo>
                <a:lnTo>
                  <a:pt x="805678" y="0"/>
                </a:lnTo>
                <a:lnTo>
                  <a:pt x="805678" y="1284415"/>
                </a:lnTo>
                <a:lnTo>
                  <a:pt x="0" y="1284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76300"/>
            <a:ext cx="1120688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2. Giao thức: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5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70540" y="2475897"/>
            <a:ext cx="10746919" cy="6185583"/>
            <a:chOff x="0" y="0"/>
            <a:chExt cx="14329225" cy="824744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4329225" cy="8247443"/>
              <a:chOff x="0" y="0"/>
              <a:chExt cx="2830464" cy="162912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830464" cy="1629125"/>
              </a:xfrm>
              <a:custGeom>
                <a:avLst/>
                <a:gdLst/>
                <a:ahLst/>
                <a:cxnLst/>
                <a:rect r="r" b="b" t="t" l="l"/>
                <a:pathLst>
                  <a:path h="1629125" w="2830464">
                    <a:moveTo>
                      <a:pt x="18730" y="0"/>
                    </a:moveTo>
                    <a:lnTo>
                      <a:pt x="2811734" y="0"/>
                    </a:lnTo>
                    <a:cubicBezTo>
                      <a:pt x="2822079" y="0"/>
                      <a:pt x="2830464" y="8386"/>
                      <a:pt x="2830464" y="18730"/>
                    </a:cubicBezTo>
                    <a:lnTo>
                      <a:pt x="2830464" y="1610395"/>
                    </a:lnTo>
                    <a:cubicBezTo>
                      <a:pt x="2830464" y="1620739"/>
                      <a:pt x="2822079" y="1629125"/>
                      <a:pt x="2811734" y="1629125"/>
                    </a:cubicBezTo>
                    <a:lnTo>
                      <a:pt x="18730" y="1629125"/>
                    </a:lnTo>
                    <a:cubicBezTo>
                      <a:pt x="8386" y="1629125"/>
                      <a:pt x="0" y="1620739"/>
                      <a:pt x="0" y="1610395"/>
                    </a:cubicBezTo>
                    <a:lnTo>
                      <a:pt x="0" y="18730"/>
                    </a:lnTo>
                    <a:cubicBezTo>
                      <a:pt x="0" y="8386"/>
                      <a:pt x="8386" y="0"/>
                      <a:pt x="1873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830464" cy="16767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575291" y="484455"/>
              <a:ext cx="13178644" cy="7248254"/>
            </a:xfrm>
            <a:custGeom>
              <a:avLst/>
              <a:gdLst/>
              <a:ahLst/>
              <a:cxnLst/>
              <a:rect r="r" b="b" t="t" l="l"/>
              <a:pathLst>
                <a:path h="7248254" w="13178644">
                  <a:moveTo>
                    <a:pt x="0" y="0"/>
                  </a:moveTo>
                  <a:lnTo>
                    <a:pt x="13178644" y="0"/>
                  </a:lnTo>
                  <a:lnTo>
                    <a:pt x="13178644" y="7248255"/>
                  </a:lnTo>
                  <a:lnTo>
                    <a:pt x="0" y="72482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876300"/>
            <a:ext cx="1120688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2. Giao thức: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6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95735" y="28535"/>
            <a:ext cx="5528550" cy="2000330"/>
          </a:xfrm>
          <a:custGeom>
            <a:avLst/>
            <a:gdLst/>
            <a:ahLst/>
            <a:cxnLst/>
            <a:rect r="r" b="b" t="t" l="l"/>
            <a:pathLst>
              <a:path h="2000330" w="5528550">
                <a:moveTo>
                  <a:pt x="0" y="0"/>
                </a:moveTo>
                <a:lnTo>
                  <a:pt x="5528550" y="0"/>
                </a:lnTo>
                <a:lnTo>
                  <a:pt x="5528550" y="2000330"/>
                </a:lnTo>
                <a:lnTo>
                  <a:pt x="0" y="200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36712" y="3114152"/>
            <a:ext cx="746147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Đăng ký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36712" y="4266677"/>
            <a:ext cx="746147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Đăng nhập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36712" y="5418418"/>
            <a:ext cx="914789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Tìm kiếm theo tên người dùng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036712" y="6490531"/>
            <a:ext cx="7461474" cy="57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Nói chuyện với nhau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76300"/>
            <a:ext cx="1120688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3. Các chức năng ứng dụng: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7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606765" y="8064659"/>
            <a:ext cx="2652535" cy="119364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28551"/>
            <a:ext cx="2691682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b="true" sz="8000">
                <a:solidFill>
                  <a:srgbClr val="FFFFFF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4. Demo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03914" y="4517072"/>
            <a:ext cx="3280172" cy="138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 b="true">
                <a:solidFill>
                  <a:srgbClr val="FFFFFF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Demo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C7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55252"/>
            <a:ext cx="16230600" cy="39764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885316" y="9210675"/>
            <a:ext cx="51736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DAGZFtLp9pk</dc:identifier>
  <dcterms:modified xsi:type="dcterms:W3CDTF">2011-08-01T06:04:30Z</dcterms:modified>
  <cp:revision>1</cp:revision>
  <dc:title>LẬP TRÌNH MẠNG</dc:title>
</cp:coreProperties>
</file>